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11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32"/>
  </p:notesMasterIdLst>
  <p:sldIdLst>
    <p:sldId id="256" r:id="rId2"/>
    <p:sldId id="262" r:id="rId3"/>
    <p:sldId id="276" r:id="rId4"/>
    <p:sldId id="347" r:id="rId5"/>
    <p:sldId id="348" r:id="rId6"/>
    <p:sldId id="329" r:id="rId7"/>
    <p:sldId id="343" r:id="rId8"/>
    <p:sldId id="344" r:id="rId9"/>
    <p:sldId id="345" r:id="rId10"/>
    <p:sldId id="299" r:id="rId11"/>
    <p:sldId id="334" r:id="rId12"/>
    <p:sldId id="335" r:id="rId13"/>
    <p:sldId id="336" r:id="rId14"/>
    <p:sldId id="346" r:id="rId15"/>
    <p:sldId id="313" r:id="rId16"/>
    <p:sldId id="333" r:id="rId17"/>
    <p:sldId id="338" r:id="rId18"/>
    <p:sldId id="324" r:id="rId19"/>
    <p:sldId id="325" r:id="rId20"/>
    <p:sldId id="326" r:id="rId21"/>
    <p:sldId id="332" r:id="rId22"/>
    <p:sldId id="337" r:id="rId23"/>
    <p:sldId id="340" r:id="rId24"/>
    <p:sldId id="341" r:id="rId25"/>
    <p:sldId id="289" r:id="rId26"/>
    <p:sldId id="300" r:id="rId27"/>
    <p:sldId id="296" r:id="rId28"/>
    <p:sldId id="328" r:id="rId29"/>
    <p:sldId id="349" r:id="rId30"/>
    <p:sldId id="295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104BB-4E68-4349-95D3-EDC582A32EB7}" type="datetimeFigureOut">
              <a:rPr lang="tr-TR" smtClean="0"/>
              <a:t>27.10.2016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290E1-F55B-4762-8267-2BF94FA33E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297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290E1-F55B-4762-8267-2BF94FA33EA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4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6ACB2-8579-496A-9A97-20EC1E130A1C}" type="datetime1">
              <a:rPr lang="tr-TR" smtClean="0"/>
              <a:t>27.10.2016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3CA933-D2AD-4DF5-8B7D-D7432833524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B06B-6696-4C8C-A5D4-FB661D54E780}" type="datetime1">
              <a:rPr lang="tr-TR" smtClean="0"/>
              <a:t>27.10.2016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6B8CA-EC78-4818-88C5-BA944378D94A}" type="datetime1">
              <a:rPr lang="tr-TR" smtClean="0"/>
              <a:t>27.10.2016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55C4-EC85-4732-9630-E8F69B4942B6}" type="datetime1">
              <a:rPr lang="tr-TR" smtClean="0"/>
              <a:t>27.10.2016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4114800" cy="365125"/>
          </a:xfrm>
        </p:spPr>
        <p:txBody>
          <a:bodyPr/>
          <a:lstStyle/>
          <a:p>
            <a:r>
              <a:rPr lang="tr-TR" dirty="0" smtClean="0"/>
              <a:t>PROJECT TITLE</a:t>
            </a:r>
            <a:r>
              <a:rPr lang="en-SG" dirty="0" smtClean="0"/>
              <a:t> </a:t>
            </a:r>
          </a:p>
          <a:p>
            <a:r>
              <a:rPr lang="en-SG" dirty="0" smtClean="0"/>
              <a:t>(C-AS/RS)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7377" y="6376243"/>
            <a:ext cx="1315721" cy="365125"/>
          </a:xfrm>
        </p:spPr>
        <p:txBody>
          <a:bodyPr/>
          <a:lstStyle>
            <a:lvl1pPr>
              <a:defRPr sz="2400"/>
            </a:lvl1pPr>
          </a:lstStyle>
          <a:p>
            <a:fld id="{BC3CA933-D2AD-4DF5-8B7D-D7432833524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31FE-158A-45ED-8E9D-BC9493FAA48E}" type="datetime1">
              <a:rPr lang="tr-TR" smtClean="0"/>
              <a:t>27.10.2016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CD90-D922-4C2C-9901-D823860D8414}" type="datetime1">
              <a:rPr lang="tr-TR" smtClean="0"/>
              <a:t>27.10.2016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4042792" cy="248493"/>
          </a:xfrm>
        </p:spPr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BC3CA933-D2AD-4DF5-8B7D-D7432833524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DAA51-7340-4975-9CAB-A5EFDBC5ADD8}" type="datetime1">
              <a:rPr lang="tr-TR" smtClean="0"/>
              <a:t>27.10.2016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AEFD-3D11-4698-9566-B1CD4A2266F5}" type="datetime1">
              <a:rPr lang="tr-TR" smtClean="0"/>
              <a:t>27.10.2016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B87D-189B-49D3-8A21-3BF4FBFB8340}" type="datetime1">
              <a:rPr lang="tr-TR" smtClean="0"/>
              <a:t>27.10.2016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5B11F-2F60-48FF-B33D-DA0C7B370C1C}" type="datetime1">
              <a:rPr lang="tr-TR" smtClean="0"/>
              <a:t>27.10.2016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1730-DFCE-4EDB-A15B-FB34BF0D2002}" type="datetime1">
              <a:rPr lang="tr-TR" smtClean="0"/>
              <a:t>27.10.2016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3CA933-D2AD-4DF5-8B7D-D74328335247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D0E8088-C281-4F59-8AF7-47FD80B53A8C}" type="datetime1">
              <a:rPr lang="tr-TR" smtClean="0"/>
              <a:t>27.10.2016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7377" y="6448251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C3CA933-D2AD-4DF5-8B7D-D74328335247}" type="slidenum">
              <a:rPr lang="tr-TR" smtClean="0"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256584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SG" sz="4200" dirty="0" smtClean="0">
                <a:solidFill>
                  <a:srgbClr val="0070C0"/>
                </a:solidFill>
                <a:latin typeface="+mj-lt"/>
              </a:rPr>
              <a:t>Capstone Team Project title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SG" sz="2800" dirty="0" smtClean="0">
                <a:solidFill>
                  <a:srgbClr val="006600"/>
                </a:solidFill>
                <a:latin typeface="+mj-lt"/>
              </a:rPr>
              <a:t>Semester Fall Spring</a:t>
            </a:r>
            <a:endParaRPr lang="tr-TR" sz="2800" dirty="0" smtClean="0">
              <a:solidFill>
                <a:srgbClr val="006600"/>
              </a:solidFill>
              <a:latin typeface="+mj-lt"/>
            </a:endParaRPr>
          </a:p>
          <a:p>
            <a:endParaRPr lang="tr-TR" sz="2800" dirty="0" smtClean="0"/>
          </a:p>
          <a:p>
            <a:r>
              <a:rPr lang="en-SG" sz="2800" dirty="0" smtClean="0"/>
              <a:t>Team </a:t>
            </a:r>
            <a:r>
              <a:rPr lang="en-SG" sz="2800" dirty="0" smtClean="0"/>
              <a:t>Members</a:t>
            </a:r>
          </a:p>
          <a:p>
            <a:endParaRPr lang="en-SG" sz="2800" dirty="0"/>
          </a:p>
          <a:p>
            <a:r>
              <a:rPr lang="en-SG" sz="2800" dirty="0" smtClean="0"/>
              <a:t>Jury Members</a:t>
            </a:r>
            <a:endParaRPr lang="en-SG" sz="2800" dirty="0"/>
          </a:p>
          <a:p>
            <a:endParaRPr lang="en-SG" sz="2800" dirty="0" smtClean="0"/>
          </a:p>
          <a:p>
            <a:endParaRPr lang="tr-TR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DESIGN CALCULATIONS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SG" dirty="0"/>
              <a:t>Applied knowledge of mechanical </a:t>
            </a:r>
            <a:r>
              <a:rPr lang="en-SG" dirty="0" smtClean="0"/>
              <a:t>principles </a:t>
            </a:r>
            <a:r>
              <a:rPr lang="en-SG" dirty="0"/>
              <a:t>for design calculations.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SG" dirty="0"/>
              <a:t>Solution of related equations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SG" dirty="0"/>
              <a:t>Apply engineering and science to select suitable materials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SG" dirty="0"/>
              <a:t>Apply engineering and science to select  appropriate mechanical components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SG" dirty="0"/>
              <a:t>Explained the manufacturing and assembly technique</a:t>
            </a:r>
            <a:endParaRPr lang="tr-TR" dirty="0" smtClean="0"/>
          </a:p>
          <a:p>
            <a:pPr marL="342900" indent="-342900">
              <a:buFont typeface="Arial" pitchFamily="34" charset="0"/>
              <a:buChar char="•"/>
            </a:pP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160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DESIGN CALCULATIONS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SG" dirty="0" smtClean="0"/>
              <a:t>Formulated the problem with clear objective and constraints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SG" dirty="0" smtClean="0"/>
              <a:t>Used appropriate engineering/statistical/computational tools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SG" dirty="0" smtClean="0"/>
              <a:t>Proper design and drawings in order to seek the solution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SG" dirty="0" smtClean="0"/>
              <a:t>Appropriated design according to the standards </a:t>
            </a:r>
            <a:r>
              <a:rPr lang="en-SG" b="0" dirty="0" smtClean="0"/>
              <a:t>	</a:t>
            </a: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DESIGN CALCULATIONS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DESIGN CALCULATIONS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DESIGN CALCULATIONS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733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MATERIAL SELECTION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3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MATERIAL SELECTION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94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MANUFACTURING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en-SG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SG" dirty="0" smtClean="0"/>
              <a:t>Developed </a:t>
            </a:r>
            <a:r>
              <a:rPr lang="en-SG" dirty="0"/>
              <a:t>a feasible and cost effective manufacturing plan and performed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SG" dirty="0" smtClean="0"/>
              <a:t>Impact </a:t>
            </a:r>
            <a:r>
              <a:rPr lang="en-SG" dirty="0"/>
              <a:t>of the design on the society </a:t>
            </a:r>
            <a:r>
              <a:rPr lang="en-SG" b="0" dirty="0"/>
              <a:t>	</a:t>
            </a:r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81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MANUFACTURING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670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MANUFACTURING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59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rmAutofit/>
          </a:bodyPr>
          <a:lstStyle/>
          <a:p>
            <a:r>
              <a:rPr lang="en-SG" sz="3200" dirty="0" smtClean="0"/>
              <a:t>PRESENTATION OUTLINE</a:t>
            </a:r>
            <a:endParaRPr lang="en-SG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544616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SG" dirty="0" smtClean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</a:pPr>
            <a:r>
              <a:rPr lang="en-SG" b="1" dirty="0" smtClean="0">
                <a:solidFill>
                  <a:schemeClr val="accent3">
                    <a:lumMod val="50000"/>
                  </a:schemeClr>
                </a:solidFill>
              </a:rPr>
              <a:t>DESIGN OBJECTIVES &amp; CONSTRAINTS</a:t>
            </a:r>
            <a:endParaRPr lang="en-SG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SG" dirty="0" smtClean="0">
                <a:solidFill>
                  <a:schemeClr val="accent3">
                    <a:lumMod val="50000"/>
                  </a:schemeClr>
                </a:solidFill>
              </a:rPr>
              <a:t>CONFIGURATION SELECTION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SG" dirty="0" smtClean="0">
                <a:solidFill>
                  <a:schemeClr val="accent3">
                    <a:lumMod val="50000"/>
                  </a:schemeClr>
                </a:solidFill>
              </a:rPr>
              <a:t>SYSTEM BREAKDOWN STRUCTURE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SG" dirty="0" smtClean="0">
                <a:solidFill>
                  <a:schemeClr val="accent3">
                    <a:lumMod val="50000"/>
                  </a:schemeClr>
                </a:solidFill>
              </a:rPr>
              <a:t>ENGINEERING ANALYSIS &amp; DESIGN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</a:pPr>
            <a:r>
              <a:rPr lang="en-SG" dirty="0" smtClean="0">
                <a:solidFill>
                  <a:schemeClr val="accent3">
                    <a:lumMod val="50000"/>
                  </a:schemeClr>
                </a:solidFill>
              </a:rPr>
              <a:t>Design Calculations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</a:pPr>
            <a:r>
              <a:rPr lang="en-SG" dirty="0" smtClean="0">
                <a:solidFill>
                  <a:schemeClr val="accent3">
                    <a:lumMod val="50000"/>
                  </a:schemeClr>
                </a:solidFill>
              </a:rPr>
              <a:t>Material Selection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SG" dirty="0" smtClean="0">
                <a:solidFill>
                  <a:schemeClr val="accent3">
                    <a:lumMod val="50000"/>
                  </a:schemeClr>
                </a:solidFill>
              </a:rPr>
              <a:t>MANUFACTURING, OPERATION &amp; TESTING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</a:pPr>
            <a:r>
              <a:rPr lang="en-SG" dirty="0" smtClean="0">
                <a:solidFill>
                  <a:schemeClr val="accent3">
                    <a:lumMod val="50000"/>
                  </a:schemeClr>
                </a:solidFill>
              </a:rPr>
              <a:t>Manufacturing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</a:pPr>
            <a:r>
              <a:rPr lang="en-SG" dirty="0">
                <a:solidFill>
                  <a:schemeClr val="accent3">
                    <a:lumMod val="50000"/>
                  </a:schemeClr>
                </a:solidFill>
              </a:rPr>
              <a:t>Operational Sequence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</a:pPr>
            <a:r>
              <a:rPr lang="en-SG" dirty="0" smtClean="0">
                <a:solidFill>
                  <a:schemeClr val="accent3">
                    <a:lumMod val="50000"/>
                  </a:schemeClr>
                </a:solidFill>
              </a:rPr>
              <a:t>Testing &amp; Design Validation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SG" dirty="0" smtClean="0">
                <a:solidFill>
                  <a:schemeClr val="accent3">
                    <a:lumMod val="50000"/>
                  </a:schemeClr>
                </a:solidFill>
              </a:rPr>
              <a:t>COST ANALYSIS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SG" dirty="0" smtClean="0">
                <a:solidFill>
                  <a:schemeClr val="accent3">
                    <a:lumMod val="50000"/>
                  </a:schemeClr>
                </a:solidFill>
              </a:rPr>
              <a:t>CONCLUSION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SG" dirty="0" smtClean="0">
                <a:solidFill>
                  <a:schemeClr val="accent3">
                    <a:lumMod val="50000"/>
                  </a:schemeClr>
                </a:solidFill>
              </a:rPr>
              <a:t>REFERENCES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SG" dirty="0" smtClean="0">
                <a:solidFill>
                  <a:schemeClr val="accent3">
                    <a:lumMod val="50000"/>
                  </a:schemeClr>
                </a:solidFill>
              </a:rPr>
              <a:t>ENGINEERING STANDARDS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SG" dirty="0" smtClean="0"/>
              <a:t>Q&amp;A</a:t>
            </a:r>
            <a:endParaRPr lang="tr-TR" dirty="0" smtClean="0"/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DESIGN VALIDATION &amp; TESTING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59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DESIGN VALIDATION &amp; TESTING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7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DESIGN VALIDATION &amp; TESTING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4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DESIGN VALIDATION &amp; TESTING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82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DESIGN VALIDATION &amp; TESTING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82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COST ANALYSIS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r>
              <a:rPr lang="en-SG" dirty="0" smtClean="0"/>
              <a:t>Bill of Materials</a:t>
            </a:r>
          </a:p>
          <a:p>
            <a:r>
              <a:rPr lang="en-SG" dirty="0"/>
              <a:t>Quotations, consumables list, equipment list, suppliers list provided </a:t>
            </a:r>
            <a:r>
              <a:rPr lang="en-SG" dirty="0" smtClean="0"/>
              <a:t>clearly</a:t>
            </a:r>
          </a:p>
          <a:p>
            <a:r>
              <a:rPr lang="en-SG" dirty="0" smtClean="0"/>
              <a:t>Direct and Indirect Costs</a:t>
            </a: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76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CONCLUSION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798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REFERENCES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174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ENGINEERING STANDARDS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949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TEAM CONTRIBUTION</a:t>
            </a:r>
            <a:br>
              <a:rPr lang="en-SG" dirty="0" smtClean="0"/>
            </a:br>
            <a:r>
              <a:rPr lang="en-SG" dirty="0" smtClean="0"/>
              <a:t>GANTT CHART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51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INTRODUCTION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SG" dirty="0"/>
              <a:t>Summary of the problem,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SG" dirty="0"/>
              <a:t>Brief background information of the problem, Significance of the work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SG" dirty="0"/>
              <a:t>Objective of the project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SG" dirty="0"/>
              <a:t>Report Organization through writing what are the sections included into the report</a:t>
            </a:r>
          </a:p>
          <a:p>
            <a:pPr marL="342900" indent="-342900">
              <a:buFont typeface="Arial" pitchFamily="34" charset="0"/>
              <a:buChar char="•"/>
            </a:pPr>
            <a:endParaRPr lang="tr-TR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200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6400" y="2743200"/>
            <a:ext cx="5791200" cy="2341984"/>
          </a:xfrm>
        </p:spPr>
        <p:txBody>
          <a:bodyPr>
            <a:noAutofit/>
          </a:bodyPr>
          <a:lstStyle/>
          <a:p>
            <a:pPr algn="ctr"/>
            <a:r>
              <a:rPr lang="en-SG" sz="4800" dirty="0" smtClean="0">
                <a:solidFill>
                  <a:srgbClr val="0070C0"/>
                </a:solidFill>
              </a:rPr>
              <a:t/>
            </a:r>
            <a:br>
              <a:rPr lang="en-SG" sz="4800" dirty="0" smtClean="0">
                <a:solidFill>
                  <a:srgbClr val="0070C0"/>
                </a:solidFill>
              </a:rPr>
            </a:br>
            <a:r>
              <a:rPr lang="en-SG" sz="4800" dirty="0" smtClean="0">
                <a:solidFill>
                  <a:srgbClr val="0070C0"/>
                </a:solidFill>
              </a:rPr>
              <a:t>THANK YOU </a:t>
            </a:r>
            <a:br>
              <a:rPr lang="en-SG" sz="4800" dirty="0" smtClean="0">
                <a:solidFill>
                  <a:srgbClr val="0070C0"/>
                </a:solidFill>
              </a:rPr>
            </a:br>
            <a:r>
              <a:rPr lang="en-SG" sz="4800" dirty="0" smtClean="0">
                <a:solidFill>
                  <a:srgbClr val="0070C0"/>
                </a:solidFill>
              </a:rPr>
              <a:t>FOR YOUR </a:t>
            </a:r>
            <a:r>
              <a:rPr lang="en-SG" sz="4800" dirty="0" smtClean="0">
                <a:solidFill>
                  <a:srgbClr val="0070C0"/>
                </a:solidFill>
              </a:rPr>
              <a:t>TIME</a:t>
            </a:r>
            <a:endParaRPr lang="tr-TR" sz="4800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511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>
            <a:normAutofit/>
          </a:bodyPr>
          <a:lstStyle/>
          <a:p>
            <a:r>
              <a:rPr lang="en-SG" dirty="0" smtClean="0"/>
              <a:t>DESIGN OBJECTIVES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8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/>
          <a:lstStyle/>
          <a:p>
            <a:r>
              <a:rPr lang="en-SG" dirty="0" smtClean="0"/>
              <a:t>DESIGN </a:t>
            </a:r>
            <a:r>
              <a:rPr lang="en-SG" dirty="0" smtClean="0"/>
              <a:t>CONSTRAINTS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718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 REVIEW </a:t>
            </a:r>
            <a:endParaRPr lang="en-US" dirty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91264" cy="4772744"/>
          </a:xfrm>
        </p:spPr>
        <p:txBody>
          <a:bodyPr>
            <a:no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SG" sz="2400" dirty="0"/>
              <a:t>What has been published or done on a chosen project 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SG" sz="2400" dirty="0"/>
              <a:t>Different models were found, findings were evaluated.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SG" sz="2400" dirty="0"/>
              <a:t>Understanding the developments in the chosen topic and recognition of the needs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75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ALTERNATE configurations</a:t>
            </a:r>
            <a:endParaRPr lang="en-S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7</a:t>
            </a:fld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39762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en-SG" dirty="0" smtClean="0"/>
              <a:t>SELECTED CONFIGURATION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endParaRPr lang="tr-TR" dirty="0" smtClean="0"/>
          </a:p>
          <a:p>
            <a:pPr marL="342900" indent="-342900">
              <a:buFont typeface="Arial" pitchFamily="34" charset="0"/>
              <a:buChar char="•"/>
            </a:pPr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02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BREAKDOWN STRUCTURE </a:t>
            </a:r>
            <a:r>
              <a:rPr lang="en-US" dirty="0" smtClean="0"/>
              <a:t>/ </a:t>
            </a:r>
            <a:r>
              <a:rPr lang="en-SG" dirty="0"/>
              <a:t>OPERATIONAL SEQUENCE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A933-D2AD-4DF5-8B7D-D74328335247}" type="slidenum">
              <a:rPr lang="tr-TR" smtClean="0"/>
              <a:t>9</a:t>
            </a:fld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1714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C010FE70158041A3E319980DA0233D" ma:contentTypeVersion="1" ma:contentTypeDescription="Create a new document." ma:contentTypeScope="" ma:versionID="80a2f29708caea656f588defccf539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139543B-54D3-4BD8-9039-32163ADD4E4F}"/>
</file>

<file path=customXml/itemProps2.xml><?xml version="1.0" encoding="utf-8"?>
<ds:datastoreItem xmlns:ds="http://schemas.openxmlformats.org/officeDocument/2006/customXml" ds:itemID="{4CEA2352-D096-4E44-827C-01B59C3A0BF9}"/>
</file>

<file path=customXml/itemProps3.xml><?xml version="1.0" encoding="utf-8"?>
<ds:datastoreItem xmlns:ds="http://schemas.openxmlformats.org/officeDocument/2006/customXml" ds:itemID="{0710D84C-440D-4642-9559-A4BF0856B372}"/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858</TotalTime>
  <Words>364</Words>
  <Application>Microsoft Office PowerPoint</Application>
  <PresentationFormat>On-screen Show (4:3)</PresentationFormat>
  <Paragraphs>137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Essential</vt:lpstr>
      <vt:lpstr>PowerPoint Presentation</vt:lpstr>
      <vt:lpstr>PRESENTATION OUTLINE</vt:lpstr>
      <vt:lpstr>INTRODUCTION</vt:lpstr>
      <vt:lpstr>DESIGN OBJECTIVES</vt:lpstr>
      <vt:lpstr>DESIGN CONSTRAINTS</vt:lpstr>
      <vt:lpstr>LITERATURE REVIEW </vt:lpstr>
      <vt:lpstr>ALTERNATE configurations</vt:lpstr>
      <vt:lpstr> SELECTED CONFIGURATION</vt:lpstr>
      <vt:lpstr>SYSTEM BREAKDOWN STRUCTURE / OPERATIONAL SEQUENCE</vt:lpstr>
      <vt:lpstr>DESIGN CALCULATIONS</vt:lpstr>
      <vt:lpstr>DESIGN CALCULATIONS</vt:lpstr>
      <vt:lpstr>DESIGN CALCULATIONS</vt:lpstr>
      <vt:lpstr>DESIGN CALCULATIONS</vt:lpstr>
      <vt:lpstr>DESIGN CALCULATIONS</vt:lpstr>
      <vt:lpstr>MATERIAL SELECTION</vt:lpstr>
      <vt:lpstr>MATERIAL SELECTION</vt:lpstr>
      <vt:lpstr>MANUFACTURING</vt:lpstr>
      <vt:lpstr>MANUFACTURING</vt:lpstr>
      <vt:lpstr>MANUFACTURING</vt:lpstr>
      <vt:lpstr>DESIGN VALIDATION &amp; TESTING</vt:lpstr>
      <vt:lpstr>DESIGN VALIDATION &amp; TESTING</vt:lpstr>
      <vt:lpstr>DESIGN VALIDATION &amp; TESTING</vt:lpstr>
      <vt:lpstr>DESIGN VALIDATION &amp; TESTING</vt:lpstr>
      <vt:lpstr>DESIGN VALIDATION &amp; TESTING</vt:lpstr>
      <vt:lpstr>COST ANALYSIS</vt:lpstr>
      <vt:lpstr>CONCLUSION</vt:lpstr>
      <vt:lpstr>REFERENCES</vt:lpstr>
      <vt:lpstr>ENGINEERING STANDARDS</vt:lpstr>
      <vt:lpstr>TEAM CONTRIBUTION GANTT CHART</vt:lpstr>
      <vt:lpstr> THANK YOU  FOR YOUR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ZEESHAN</dc:creator>
  <cp:lastModifiedBy>SAIF</cp:lastModifiedBy>
  <cp:revision>87</cp:revision>
  <dcterms:created xsi:type="dcterms:W3CDTF">2016-01-23T15:49:33Z</dcterms:created>
  <dcterms:modified xsi:type="dcterms:W3CDTF">2016-10-27T10:19:26Z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0x01010048C010FE70158041A3E319980DA0233D</vt:lpwstr>
  </property>
</Properties>
</file>